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tiff" ContentType="image/tiff"/>
  <Default Extension="emf" ContentType="image/x-emf"/>
  <Default Extension="xlsx" ContentType="application/vnd.openxmlformats-officedocument.spreadsheetml.sheet"/>
  <Default Extension="jpeg" ContentType="image/jpeg"/>
  <Default Extension="vml" ContentType="application/vnd.openxmlformats-officedocument.vmlDrawing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5" r:id="rId2"/>
    <p:sldId id="264" r:id="rId3"/>
    <p:sldId id="258" r:id="rId4"/>
    <p:sldId id="260" r:id="rId5"/>
    <p:sldId id="256" r:id="rId6"/>
    <p:sldId id="257" r:id="rId7"/>
    <p:sldId id="263" r:id="rId8"/>
    <p:sldId id="266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13"/>
  </p:normalViewPr>
  <p:slideViewPr>
    <p:cSldViewPr snapToGrid="0" snapToObjects="1">
      <p:cViewPr varScale="1">
        <p:scale>
          <a:sx n="95" d="100"/>
          <a:sy n="95" d="100"/>
        </p:scale>
        <p:origin x="200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BDDA-4A75-6A4C-BB67-D1413740E8A8}" type="datetimeFigureOut">
              <a:rPr lang="fr-FR" smtClean="0"/>
              <a:t>13/04/2016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E2552-4CCE-EF46-ADDA-BA7E03530BA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9336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BDDA-4A75-6A4C-BB67-D1413740E8A8}" type="datetimeFigureOut">
              <a:rPr lang="fr-FR" smtClean="0"/>
              <a:t>13/04/2016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E2552-4CCE-EF46-ADDA-BA7E03530BA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531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BDDA-4A75-6A4C-BB67-D1413740E8A8}" type="datetimeFigureOut">
              <a:rPr lang="fr-FR" smtClean="0"/>
              <a:t>13/04/2016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E2552-4CCE-EF46-ADDA-BA7E03530BA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21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BDDA-4A75-6A4C-BB67-D1413740E8A8}" type="datetimeFigureOut">
              <a:rPr lang="fr-FR" smtClean="0"/>
              <a:t>13/04/2016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E2552-4CCE-EF46-ADDA-BA7E03530BA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2124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BDDA-4A75-6A4C-BB67-D1413740E8A8}" type="datetimeFigureOut">
              <a:rPr lang="fr-FR" smtClean="0"/>
              <a:t>13/04/2016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E2552-4CCE-EF46-ADDA-BA7E03530BA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4680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BDDA-4A75-6A4C-BB67-D1413740E8A8}" type="datetimeFigureOut">
              <a:rPr lang="fr-FR" smtClean="0"/>
              <a:t>13/04/2016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E2552-4CCE-EF46-ADDA-BA7E03530BA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9258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BDDA-4A75-6A4C-BB67-D1413740E8A8}" type="datetimeFigureOut">
              <a:rPr lang="fr-FR" smtClean="0"/>
              <a:t>13/04/2016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E2552-4CCE-EF46-ADDA-BA7E03530BA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1008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BDDA-4A75-6A4C-BB67-D1413740E8A8}" type="datetimeFigureOut">
              <a:rPr lang="fr-FR" smtClean="0"/>
              <a:t>13/04/2016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E2552-4CCE-EF46-ADDA-BA7E03530BA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3664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BDDA-4A75-6A4C-BB67-D1413740E8A8}" type="datetimeFigureOut">
              <a:rPr lang="fr-FR" smtClean="0"/>
              <a:t>13/04/2016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E2552-4CCE-EF46-ADDA-BA7E03530BA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6323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BDDA-4A75-6A4C-BB67-D1413740E8A8}" type="datetimeFigureOut">
              <a:rPr lang="fr-FR" smtClean="0"/>
              <a:t>13/04/2016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E2552-4CCE-EF46-ADDA-BA7E03530BA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6319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BDDA-4A75-6A4C-BB67-D1413740E8A8}" type="datetimeFigureOut">
              <a:rPr lang="fr-FR" smtClean="0"/>
              <a:t>13/04/2016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E2552-4CCE-EF46-ADDA-BA7E03530BA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7349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ABDDA-4A75-6A4C-BB67-D1413740E8A8}" type="datetimeFigureOut">
              <a:rPr lang="fr-FR" smtClean="0"/>
              <a:t>13/04/2016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9E2552-4CCE-EF46-ADDA-BA7E03530BA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7234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Relationship Id="rId3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package" Target="../embeddings/Feuille_de_calcul_Microsoft_Excel1.xlsx"/><Relationship Id="rId5" Type="http://schemas.openxmlformats.org/officeDocument/2006/relationships/image" Target="../media/image9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349624"/>
            <a:ext cx="121920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/>
              <a:t>Apprentissage profond pour la prédiction de la saillance visuelle</a:t>
            </a:r>
          </a:p>
          <a:p>
            <a:pPr algn="ctr"/>
            <a:r>
              <a:rPr lang="fr-FR" sz="2800" dirty="0" smtClean="0"/>
              <a:t>Et la reconnaissance des objets</a:t>
            </a:r>
          </a:p>
          <a:p>
            <a:pPr marL="457200" indent="-457200">
              <a:buFont typeface="Arial" charset="0"/>
              <a:buChar char="•"/>
            </a:pPr>
            <a:r>
              <a:rPr lang="fr-FR" sz="2800" dirty="0" smtClean="0"/>
              <a:t>CNN (implémentation </a:t>
            </a:r>
            <a:r>
              <a:rPr lang="fr-FR" sz="2800" dirty="0" err="1" smtClean="0"/>
              <a:t>caffe</a:t>
            </a:r>
            <a:r>
              <a:rPr lang="fr-FR" sz="2800" dirty="0" smtClean="0"/>
              <a:t>) </a:t>
            </a:r>
          </a:p>
          <a:p>
            <a:pPr marL="457200" indent="-457200">
              <a:buFont typeface="Arial" charset="0"/>
              <a:buChar char="•"/>
            </a:pPr>
            <a:r>
              <a:rPr lang="fr-FR" sz="2800" dirty="0" smtClean="0"/>
              <a:t>Méthode d’optimisation:</a:t>
            </a:r>
          </a:p>
          <a:p>
            <a:pPr marL="914400" lvl="1" indent="-457200">
              <a:buFont typeface=".HelveticaNeueDeskInterface-Regular" charset="0"/>
              <a:buChar char="-"/>
            </a:pPr>
            <a:r>
              <a:rPr lang="fr-FR" sz="2800" dirty="0" smtClean="0"/>
              <a:t>Descente de gradient stochastique</a:t>
            </a:r>
          </a:p>
          <a:p>
            <a:pPr marL="914400" lvl="1" indent="-457200">
              <a:buFont typeface=".HelveticaNeueDeskInterface-Regular" charset="0"/>
              <a:buChar char="-"/>
            </a:pPr>
            <a:endParaRPr lang="fr-FR" sz="2800" dirty="0"/>
          </a:p>
          <a:p>
            <a:pPr lvl="1"/>
            <a:endParaRPr lang="fr-FR" sz="2800" dirty="0" smtClean="0"/>
          </a:p>
          <a:p>
            <a:pPr lvl="1" algn="ctr"/>
            <a:endParaRPr lang="fr-FR" sz="2800" dirty="0" smtClean="0"/>
          </a:p>
          <a:p>
            <a:pPr lvl="1" algn="ctr"/>
            <a:r>
              <a:rPr lang="fr-FR" dirty="0" smtClean="0"/>
              <a:t>W paramètres, V moment, ϵ taux d’apprentissage, L fonction de perte</a:t>
            </a:r>
          </a:p>
          <a:p>
            <a:pPr marL="914400" lvl="1" indent="-457200">
              <a:buFont typeface=".HelveticaNeueDeskInterface-Regular" charset="0"/>
              <a:buChar char="-"/>
            </a:pPr>
            <a:r>
              <a:rPr lang="fr-FR" sz="2800" dirty="0" smtClean="0"/>
              <a:t>Taux d ’apprentissage: </a:t>
            </a:r>
            <a:r>
              <a:rPr lang="fr-FR" sz="2400" dirty="0" smtClean="0"/>
              <a:t>varié {0.001; 0.0001}</a:t>
            </a:r>
          </a:p>
          <a:p>
            <a:pPr marL="914400" lvl="1" indent="-457200">
              <a:buFont typeface=".HelveticaNeueDeskInterface-Regular" charset="0"/>
              <a:buChar char="-"/>
            </a:pPr>
            <a:r>
              <a:rPr lang="fr-FR" sz="2400" dirty="0" smtClean="0"/>
              <a:t>Fonction de classification: </a:t>
            </a:r>
            <a:r>
              <a:rPr lang="fr-FR" sz="2400" dirty="0" err="1" smtClean="0"/>
              <a:t>SoftMax</a:t>
            </a:r>
            <a:endParaRPr lang="fr-FR" sz="24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170" y="2618441"/>
            <a:ext cx="4645660" cy="929132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0" y="6131859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err="1" smtClean="0"/>
              <a:t>References</a:t>
            </a:r>
            <a:r>
              <a:rPr lang="fr-FR" sz="1200" dirty="0" smtClean="0"/>
              <a:t>:</a:t>
            </a:r>
          </a:p>
          <a:p>
            <a:r>
              <a:rPr lang="fr-FR" sz="1200" dirty="0" smtClean="0"/>
              <a:t>Alex </a:t>
            </a:r>
            <a:r>
              <a:rPr lang="fr-FR" sz="1200" dirty="0" err="1" smtClean="0"/>
              <a:t>Krizhevsky</a:t>
            </a:r>
            <a:r>
              <a:rPr lang="fr-FR" sz="1200" dirty="0" smtClean="0"/>
              <a:t> and </a:t>
            </a:r>
            <a:r>
              <a:rPr lang="fr-FR" sz="1200" dirty="0" err="1" smtClean="0"/>
              <a:t>Sutskever</a:t>
            </a:r>
            <a:r>
              <a:rPr lang="fr-FR" sz="1200" dirty="0" smtClean="0"/>
              <a:t> Ilya and Geoffrey E. Hinton, </a:t>
            </a:r>
            <a:r>
              <a:rPr lang="fr-FR" sz="1200" dirty="0" err="1" smtClean="0"/>
              <a:t>ImageNet</a:t>
            </a:r>
            <a:r>
              <a:rPr lang="fr-FR" sz="1200" dirty="0" smtClean="0"/>
              <a:t> Classification </a:t>
            </a:r>
            <a:r>
              <a:rPr lang="fr-FR" sz="1200" dirty="0" err="1" smtClean="0"/>
              <a:t>with</a:t>
            </a:r>
            <a:r>
              <a:rPr lang="fr-FR" sz="1200" dirty="0" smtClean="0"/>
              <a:t> </a:t>
            </a:r>
            <a:r>
              <a:rPr lang="fr-FR" sz="1200" dirty="0" err="1" smtClean="0"/>
              <a:t>Deep</a:t>
            </a:r>
            <a:r>
              <a:rPr lang="fr-FR" sz="1200" dirty="0" smtClean="0"/>
              <a:t> </a:t>
            </a:r>
            <a:r>
              <a:rPr lang="fr-FR" sz="1200" dirty="0" err="1" smtClean="0"/>
              <a:t>Convolutional</a:t>
            </a:r>
            <a:r>
              <a:rPr lang="fr-FR" sz="1200" dirty="0" smtClean="0"/>
              <a:t> Neural Networks, </a:t>
            </a:r>
            <a:r>
              <a:rPr lang="fr-FR" sz="1200" dirty="0" err="1" smtClean="0"/>
              <a:t>Advances</a:t>
            </a:r>
            <a:r>
              <a:rPr lang="fr-FR" sz="1200" dirty="0" smtClean="0"/>
              <a:t> in Neural Information </a:t>
            </a:r>
            <a:r>
              <a:rPr lang="fr-FR" sz="1200" dirty="0" err="1" smtClean="0"/>
              <a:t>Processing</a:t>
            </a:r>
            <a:r>
              <a:rPr lang="fr-FR" sz="1200" dirty="0" smtClean="0"/>
              <a:t> </a:t>
            </a:r>
            <a:r>
              <a:rPr lang="fr-FR" sz="1200" dirty="0" err="1" smtClean="0"/>
              <a:t>Systems</a:t>
            </a:r>
            <a:r>
              <a:rPr lang="fr-FR" sz="1200" dirty="0" smtClean="0"/>
              <a:t> 25,  2012</a:t>
            </a:r>
          </a:p>
          <a:p>
            <a:r>
              <a:rPr lang="fr-FR" sz="1200" dirty="0" err="1" smtClean="0"/>
              <a:t>wikipedia</a:t>
            </a:r>
            <a:endParaRPr lang="fr-FR" sz="12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0" y="4977121"/>
            <a:ext cx="3543300" cy="69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271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259554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/>
              <a:t>Prédiction de la saillance (2 classes)</a:t>
            </a:r>
          </a:p>
          <a:p>
            <a:pPr algn="ctr"/>
            <a:r>
              <a:rPr lang="fr-FR" sz="2800" dirty="0" smtClean="0"/>
              <a:t>Données d’apprentissage</a:t>
            </a:r>
            <a:endParaRPr lang="fr-FR" sz="28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57" y="1638288"/>
            <a:ext cx="6858594" cy="3296783"/>
          </a:xfrm>
          <a:prstGeom prst="rect">
            <a:avLst/>
          </a:prstGeom>
        </p:spPr>
      </p:pic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510088"/>
              </p:ext>
            </p:extLst>
          </p:nvPr>
        </p:nvGraphicFramePr>
        <p:xfrm>
          <a:off x="7920318" y="1922929"/>
          <a:ext cx="3738282" cy="2727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2382"/>
                <a:gridCol w="967113"/>
                <a:gridCol w="1058787"/>
              </a:tblGrid>
              <a:tr h="681875">
                <a:tc>
                  <a:txBody>
                    <a:bodyPr/>
                    <a:lstStyle/>
                    <a:p>
                      <a:pPr algn="ctr"/>
                      <a:endParaRPr lang="fr-F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Train</a:t>
                      </a:r>
                      <a:endParaRPr lang="fr-F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Validation</a:t>
                      </a:r>
                      <a:endParaRPr lang="fr-FR" sz="1400" dirty="0"/>
                    </a:p>
                  </a:txBody>
                  <a:tcPr anchor="ctr"/>
                </a:tc>
              </a:tr>
              <a:tr h="681875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NB Saillant</a:t>
                      </a:r>
                      <a:endParaRPr lang="fr-F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222 863</a:t>
                      </a:r>
                      <a:endParaRPr lang="fr-F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251 294</a:t>
                      </a:r>
                      <a:endParaRPr lang="fr-FR" sz="1400" dirty="0"/>
                    </a:p>
                  </a:txBody>
                  <a:tcPr anchor="ctr"/>
                </a:tc>
              </a:tr>
              <a:tr h="681875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NB</a:t>
                      </a:r>
                      <a:r>
                        <a:rPr lang="fr-FR" sz="1400" baseline="0" dirty="0" smtClean="0"/>
                        <a:t> Non-Saillant</a:t>
                      </a:r>
                      <a:endParaRPr lang="fr-F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221 868</a:t>
                      </a:r>
                      <a:endParaRPr lang="fr-F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250 169</a:t>
                      </a:r>
                      <a:endParaRPr lang="fr-FR" sz="1400" dirty="0"/>
                    </a:p>
                  </a:txBody>
                  <a:tcPr anchor="ctr"/>
                </a:tc>
              </a:tr>
              <a:tr h="681875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Total</a:t>
                      </a:r>
                      <a:endParaRPr lang="fr-F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444 731</a:t>
                      </a:r>
                      <a:endParaRPr lang="fr-FR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501 463</a:t>
                      </a:r>
                      <a:endParaRPr lang="fr-FR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0" y="5582783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Apprentissage par transfert: schéma classique, détails </a:t>
            </a:r>
            <a:r>
              <a:rPr lang="fr-FR" dirty="0" err="1" smtClean="0"/>
              <a:t>c.f</a:t>
            </a:r>
            <a:r>
              <a:rPr lang="fr-FR" dirty="0" smtClean="0"/>
              <a:t>. poster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1032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61" y="968188"/>
            <a:ext cx="10325983" cy="5889812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0" y="259554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/>
              <a:t>Réseau de neurones pour la prédiction de la saillance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536833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4753" y="1023958"/>
            <a:ext cx="7062493" cy="245364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4753" y="3657227"/>
            <a:ext cx="7012616" cy="2453640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0" y="259554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/>
              <a:t>Comparaison saillance réelle et prédite</a:t>
            </a:r>
            <a:endParaRPr lang="fr-FR" sz="3200" dirty="0"/>
          </a:p>
        </p:txBody>
      </p:sp>
      <p:sp>
        <p:nvSpPr>
          <p:cNvPr id="10" name="ZoneTexte 9"/>
          <p:cNvSpPr txBox="1"/>
          <p:nvPr/>
        </p:nvSpPr>
        <p:spPr>
          <a:xfrm>
            <a:off x="1657389" y="1196788"/>
            <a:ext cx="907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mtClean="0"/>
              <a:t>Images:</a:t>
            </a:r>
            <a:endParaRPr lang="fr-FR"/>
          </a:p>
        </p:txBody>
      </p:sp>
      <p:sp>
        <p:nvSpPr>
          <p:cNvPr id="11" name="ZoneTexte 10"/>
          <p:cNvSpPr txBox="1"/>
          <p:nvPr/>
        </p:nvSpPr>
        <p:spPr>
          <a:xfrm>
            <a:off x="914750" y="1988127"/>
            <a:ext cx="1650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mtClean="0"/>
              <a:t>Saillance réelle:</a:t>
            </a:r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767979" y="5405124"/>
            <a:ext cx="1796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mtClean="0"/>
              <a:t>Saillance Prédite:</a:t>
            </a:r>
            <a:endParaRPr lang="fr-FR"/>
          </a:p>
        </p:txBody>
      </p:sp>
      <p:sp>
        <p:nvSpPr>
          <p:cNvPr id="13" name="ZoneTexte 12"/>
          <p:cNvSpPr txBox="1"/>
          <p:nvPr/>
        </p:nvSpPr>
        <p:spPr>
          <a:xfrm>
            <a:off x="914750" y="4699381"/>
            <a:ext cx="1650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mtClean="0"/>
              <a:t>Saillance réelle:</a:t>
            </a:r>
            <a:endParaRPr lang="fr-FR"/>
          </a:p>
        </p:txBody>
      </p:sp>
      <p:sp>
        <p:nvSpPr>
          <p:cNvPr id="14" name="ZoneTexte 13"/>
          <p:cNvSpPr txBox="1"/>
          <p:nvPr/>
        </p:nvSpPr>
        <p:spPr>
          <a:xfrm>
            <a:off x="759002" y="2822677"/>
            <a:ext cx="1796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mtClean="0"/>
              <a:t>Saillance Prédite:</a:t>
            </a:r>
            <a:endParaRPr lang="fr-FR"/>
          </a:p>
        </p:txBody>
      </p:sp>
      <p:sp>
        <p:nvSpPr>
          <p:cNvPr id="15" name="ZoneTexte 14"/>
          <p:cNvSpPr txBox="1"/>
          <p:nvPr/>
        </p:nvSpPr>
        <p:spPr>
          <a:xfrm>
            <a:off x="1648412" y="3865442"/>
            <a:ext cx="907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mtClean="0"/>
              <a:t>Images: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4839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0" y="259554"/>
            <a:ext cx="1219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/>
              <a:t>Reconnaissance des objets dans la vidéo égocentrée</a:t>
            </a:r>
          </a:p>
          <a:p>
            <a:pPr algn="ctr"/>
            <a:r>
              <a:rPr lang="fr-FR" sz="3200" dirty="0" smtClean="0"/>
              <a:t>Problème multi-classes : Données d’apprentissages</a:t>
            </a: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274" y="2081686"/>
            <a:ext cx="4795282" cy="2697346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0" y="5369346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Sélection du patch centré sur le point de fixation du regard comme exemple positif </a:t>
            </a:r>
            <a:r>
              <a:rPr lang="fr-FR" dirty="0" smtClean="0">
                <a:solidFill>
                  <a:srgbClr val="00B050"/>
                </a:solidFill>
              </a:rPr>
              <a:t>(vert)</a:t>
            </a:r>
          </a:p>
          <a:p>
            <a:pPr algn="ctr"/>
            <a:r>
              <a:rPr lang="fr-FR" dirty="0" smtClean="0"/>
              <a:t>Zone d’exclusion: contient d’autre objets </a:t>
            </a:r>
            <a:r>
              <a:rPr lang="fr-FR" dirty="0" smtClean="0">
                <a:solidFill>
                  <a:srgbClr val="0095FF"/>
                </a:solidFill>
              </a:rPr>
              <a:t>(bleu)</a:t>
            </a:r>
            <a:endParaRPr lang="fr-FR" dirty="0" smtClean="0"/>
          </a:p>
          <a:p>
            <a:pPr algn="ctr"/>
            <a:r>
              <a:rPr lang="fr-FR" dirty="0" smtClean="0"/>
              <a:t>Échantillonnage des patchs négatifs répartis dans le fond </a:t>
            </a:r>
            <a:r>
              <a:rPr lang="fr-FR" dirty="0" smtClean="0">
                <a:solidFill>
                  <a:srgbClr val="FF0000"/>
                </a:solidFill>
              </a:rPr>
              <a:t>(rouges)</a:t>
            </a: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06" y="1757599"/>
            <a:ext cx="5038899" cy="319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46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94" y="1099826"/>
            <a:ext cx="7546467" cy="4246499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0" y="259554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/>
              <a:t>Augmentation artificielle du nombre de patch</a:t>
            </a:r>
            <a:endParaRPr lang="fr-FR" sz="3200" dirty="0"/>
          </a:p>
        </p:txBody>
      </p:sp>
      <p:sp>
        <p:nvSpPr>
          <p:cNvPr id="6" name="ZoneTexte 5"/>
          <p:cNvSpPr txBox="1"/>
          <p:nvPr/>
        </p:nvSpPr>
        <p:spPr>
          <a:xfrm>
            <a:off x="0" y="5930560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Augmentation du nombre de patch par application de floue et de rotation</a:t>
            </a:r>
            <a:endParaRPr lang="fr-FR" dirty="0"/>
          </a:p>
        </p:txBody>
      </p:sp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84766"/>
              </p:ext>
            </p:extLst>
          </p:nvPr>
        </p:nvGraphicFramePr>
        <p:xfrm>
          <a:off x="8502307" y="1680882"/>
          <a:ext cx="2907150" cy="26661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Feuille de calcul" r:id="rId4" imgW="2451100" imgH="2247900" progId="Excel.Sheet.12">
                  <p:embed/>
                </p:oleObj>
              </mc:Choice>
              <mc:Fallback>
                <p:oleObj name="Feuille de calcul" r:id="rId4" imgW="2451100" imgH="22479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02307" y="1680882"/>
                        <a:ext cx="2907150" cy="26661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4787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0" y="259554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err="1" smtClean="0"/>
              <a:t>ImageNet</a:t>
            </a:r>
            <a:r>
              <a:rPr lang="fr-FR" sz="3200" dirty="0" smtClean="0"/>
              <a:t> pour la classification des objets (</a:t>
            </a:r>
            <a:r>
              <a:rPr lang="fr-FR" sz="3200" dirty="0" err="1" smtClean="0"/>
              <a:t>CaffeNet</a:t>
            </a:r>
            <a:r>
              <a:rPr lang="fr-FR" sz="3200" dirty="0" smtClean="0"/>
              <a:t>)</a:t>
            </a:r>
            <a:endParaRPr lang="fr-FR" sz="3200" dirty="0"/>
          </a:p>
        </p:txBody>
      </p:sp>
      <p:sp>
        <p:nvSpPr>
          <p:cNvPr id="5" name="ZoneTexte 4"/>
          <p:cNvSpPr txBox="1"/>
          <p:nvPr/>
        </p:nvSpPr>
        <p:spPr>
          <a:xfrm>
            <a:off x="0" y="6131859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err="1" smtClean="0"/>
              <a:t>References</a:t>
            </a:r>
            <a:r>
              <a:rPr lang="fr-FR" sz="1200" dirty="0" smtClean="0"/>
              <a:t>:</a:t>
            </a:r>
          </a:p>
          <a:p>
            <a:r>
              <a:rPr lang="fr-FR" sz="1200" dirty="0" smtClean="0"/>
              <a:t>Alex </a:t>
            </a:r>
            <a:r>
              <a:rPr lang="fr-FR" sz="1200" dirty="0" err="1" smtClean="0"/>
              <a:t>Krizhevsky</a:t>
            </a:r>
            <a:r>
              <a:rPr lang="fr-FR" sz="1200" dirty="0" smtClean="0"/>
              <a:t> and </a:t>
            </a:r>
            <a:r>
              <a:rPr lang="fr-FR" sz="1200" dirty="0" err="1" smtClean="0"/>
              <a:t>Sutskever</a:t>
            </a:r>
            <a:r>
              <a:rPr lang="fr-FR" sz="1200" dirty="0" smtClean="0"/>
              <a:t> Ilya and Geoffrey E. Hinton, </a:t>
            </a:r>
            <a:r>
              <a:rPr lang="fr-FR" sz="1200" dirty="0" err="1" smtClean="0"/>
              <a:t>ImageNet</a:t>
            </a:r>
            <a:r>
              <a:rPr lang="fr-FR" sz="1200" dirty="0" smtClean="0"/>
              <a:t> Classification </a:t>
            </a:r>
            <a:r>
              <a:rPr lang="fr-FR" sz="1200" dirty="0" err="1" smtClean="0"/>
              <a:t>with</a:t>
            </a:r>
            <a:r>
              <a:rPr lang="fr-FR" sz="1200" dirty="0" smtClean="0"/>
              <a:t> </a:t>
            </a:r>
            <a:r>
              <a:rPr lang="fr-FR" sz="1200" dirty="0" err="1" smtClean="0"/>
              <a:t>Deep</a:t>
            </a:r>
            <a:r>
              <a:rPr lang="fr-FR" sz="1200" dirty="0" smtClean="0"/>
              <a:t> </a:t>
            </a:r>
            <a:r>
              <a:rPr lang="fr-FR" sz="1200" dirty="0" err="1" smtClean="0"/>
              <a:t>Convolutional</a:t>
            </a:r>
            <a:r>
              <a:rPr lang="fr-FR" sz="1200" dirty="0" smtClean="0"/>
              <a:t> Neural Networks, </a:t>
            </a:r>
            <a:r>
              <a:rPr lang="fr-FR" sz="1200" dirty="0" err="1" smtClean="0"/>
              <a:t>Advances</a:t>
            </a:r>
            <a:r>
              <a:rPr lang="fr-FR" sz="1200" dirty="0" smtClean="0"/>
              <a:t> in Neural Information </a:t>
            </a:r>
            <a:r>
              <a:rPr lang="fr-FR" sz="1200" dirty="0" err="1" smtClean="0"/>
              <a:t>Processing</a:t>
            </a:r>
            <a:r>
              <a:rPr lang="fr-FR" sz="1200" dirty="0" smtClean="0"/>
              <a:t> </a:t>
            </a:r>
            <a:r>
              <a:rPr lang="fr-FR" sz="1200" dirty="0" err="1" smtClean="0"/>
              <a:t>Systems</a:t>
            </a:r>
            <a:r>
              <a:rPr lang="fr-FR" sz="1200" dirty="0" smtClean="0"/>
              <a:t> 25,  2012</a:t>
            </a:r>
          </a:p>
          <a:p>
            <a:r>
              <a:rPr lang="fr-FR" sz="1200" dirty="0" smtClean="0"/>
              <a:t>http://</a:t>
            </a:r>
            <a:r>
              <a:rPr lang="fr-FR" sz="1200" dirty="0" err="1" smtClean="0"/>
              <a:t>caffe.berkeleyvision.org</a:t>
            </a:r>
            <a:r>
              <a:rPr lang="fr-FR" sz="1200" dirty="0" smtClean="0"/>
              <a:t>/</a:t>
            </a:r>
            <a:endParaRPr lang="fr-FR" sz="1200" dirty="0"/>
          </a:p>
        </p:txBody>
      </p:sp>
      <p:sp>
        <p:nvSpPr>
          <p:cNvPr id="6" name="Rectangle 5"/>
          <p:cNvSpPr/>
          <p:nvPr/>
        </p:nvSpPr>
        <p:spPr>
          <a:xfrm>
            <a:off x="596152" y="1884890"/>
            <a:ext cx="3442448" cy="3765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Convolution 7x7, </a:t>
            </a:r>
            <a:r>
              <a:rPr lang="fr-FR" dirty="0" err="1" smtClean="0">
                <a:solidFill>
                  <a:schemeClr val="tx1"/>
                </a:solidFill>
              </a:rPr>
              <a:t>stride</a:t>
            </a:r>
            <a:r>
              <a:rPr lang="fr-FR" dirty="0" smtClean="0">
                <a:solidFill>
                  <a:schemeClr val="tx1"/>
                </a:solidFill>
              </a:rPr>
              <a:t> 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6152" y="2261408"/>
            <a:ext cx="3442448" cy="3765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Max </a:t>
            </a:r>
            <a:r>
              <a:rPr lang="fr-FR" dirty="0" err="1" smtClean="0">
                <a:solidFill>
                  <a:schemeClr val="tx1"/>
                </a:solidFill>
              </a:rPr>
              <a:t>Pooling</a:t>
            </a:r>
            <a:r>
              <a:rPr lang="fr-FR" dirty="0" smtClean="0">
                <a:solidFill>
                  <a:schemeClr val="tx1"/>
                </a:solidFill>
              </a:rPr>
              <a:t> 3x3, </a:t>
            </a:r>
            <a:r>
              <a:rPr lang="fr-FR" dirty="0" err="1" smtClean="0">
                <a:solidFill>
                  <a:schemeClr val="tx1"/>
                </a:solidFill>
              </a:rPr>
              <a:t>stride</a:t>
            </a:r>
            <a:r>
              <a:rPr lang="fr-FR" dirty="0" smtClean="0">
                <a:solidFill>
                  <a:schemeClr val="tx1"/>
                </a:solidFill>
              </a:rPr>
              <a:t> 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96152" y="2637926"/>
            <a:ext cx="3442448" cy="37651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ReLU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6152" y="3014444"/>
            <a:ext cx="3442448" cy="3765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Local </a:t>
            </a:r>
            <a:r>
              <a:rPr lang="fr-FR" dirty="0" err="1" smtClean="0">
                <a:solidFill>
                  <a:schemeClr val="tx1"/>
                </a:solidFill>
              </a:rPr>
              <a:t>Response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 err="1" smtClean="0">
                <a:solidFill>
                  <a:schemeClr val="tx1"/>
                </a:solidFill>
              </a:rPr>
              <a:t>Normalization</a:t>
            </a:r>
            <a:r>
              <a:rPr lang="fr-FR" dirty="0" smtClean="0">
                <a:solidFill>
                  <a:schemeClr val="tx1"/>
                </a:solidFill>
              </a:rPr>
              <a:t> 5x5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96152" y="3572494"/>
            <a:ext cx="3442448" cy="3765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Convolution 5x5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96152" y="3949012"/>
            <a:ext cx="3442448" cy="3765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Max </a:t>
            </a:r>
            <a:r>
              <a:rPr lang="fr-FR" dirty="0" err="1" smtClean="0">
                <a:solidFill>
                  <a:schemeClr val="tx1"/>
                </a:solidFill>
              </a:rPr>
              <a:t>Pooling</a:t>
            </a:r>
            <a:r>
              <a:rPr lang="fr-FR" dirty="0" smtClean="0">
                <a:solidFill>
                  <a:schemeClr val="tx1"/>
                </a:solidFill>
              </a:rPr>
              <a:t> 3x3, </a:t>
            </a:r>
            <a:r>
              <a:rPr lang="fr-FR" dirty="0" err="1" smtClean="0">
                <a:solidFill>
                  <a:schemeClr val="tx1"/>
                </a:solidFill>
              </a:rPr>
              <a:t>stride</a:t>
            </a:r>
            <a:r>
              <a:rPr lang="fr-FR" dirty="0" smtClean="0">
                <a:solidFill>
                  <a:schemeClr val="tx1"/>
                </a:solidFill>
              </a:rPr>
              <a:t> 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6152" y="4325530"/>
            <a:ext cx="3442448" cy="37651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ReLU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96152" y="4702048"/>
            <a:ext cx="3442448" cy="3765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Local </a:t>
            </a:r>
            <a:r>
              <a:rPr lang="fr-FR" dirty="0" err="1" smtClean="0">
                <a:solidFill>
                  <a:schemeClr val="tx1"/>
                </a:solidFill>
              </a:rPr>
              <a:t>Response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 err="1" smtClean="0">
                <a:solidFill>
                  <a:schemeClr val="tx1"/>
                </a:solidFill>
              </a:rPr>
              <a:t>Normalization</a:t>
            </a:r>
            <a:r>
              <a:rPr lang="fr-FR" dirty="0" smtClean="0">
                <a:solidFill>
                  <a:schemeClr val="tx1"/>
                </a:solidFill>
              </a:rPr>
              <a:t> 5x5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374776" y="2940119"/>
            <a:ext cx="3442448" cy="3765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Convolution 3x3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374776" y="3323364"/>
            <a:ext cx="3442448" cy="37651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ReLU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374776" y="1916817"/>
            <a:ext cx="3442448" cy="3765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Convolution 3x3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374776" y="2300062"/>
            <a:ext cx="3442448" cy="37651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ReLU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374776" y="3961487"/>
            <a:ext cx="3442448" cy="3765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Convolution 3x3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374776" y="4338005"/>
            <a:ext cx="3442448" cy="3765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Max </a:t>
            </a:r>
            <a:r>
              <a:rPr lang="fr-FR" dirty="0" err="1" smtClean="0">
                <a:solidFill>
                  <a:schemeClr val="tx1"/>
                </a:solidFill>
              </a:rPr>
              <a:t>Pooling</a:t>
            </a:r>
            <a:r>
              <a:rPr lang="fr-FR" dirty="0" smtClean="0">
                <a:solidFill>
                  <a:schemeClr val="tx1"/>
                </a:solidFill>
              </a:rPr>
              <a:t> 3x3, </a:t>
            </a:r>
            <a:r>
              <a:rPr lang="fr-FR" dirty="0" err="1" smtClean="0">
                <a:solidFill>
                  <a:schemeClr val="tx1"/>
                </a:solidFill>
              </a:rPr>
              <a:t>stride</a:t>
            </a:r>
            <a:r>
              <a:rPr lang="fr-FR" dirty="0" smtClean="0">
                <a:solidFill>
                  <a:schemeClr val="tx1"/>
                </a:solidFill>
              </a:rPr>
              <a:t> 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374776" y="4715495"/>
            <a:ext cx="3442448" cy="37651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ReLU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153400" y="1884174"/>
            <a:ext cx="3442448" cy="3765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Inner</a:t>
            </a:r>
            <a:r>
              <a:rPr lang="fr-FR" dirty="0" smtClean="0">
                <a:solidFill>
                  <a:schemeClr val="tx1"/>
                </a:solidFill>
              </a:rPr>
              <a:t> Product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153400" y="2267419"/>
            <a:ext cx="3442448" cy="37651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ReLU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153400" y="2940119"/>
            <a:ext cx="3442448" cy="3765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Inner</a:t>
            </a:r>
            <a:r>
              <a:rPr lang="fr-FR" dirty="0" smtClean="0">
                <a:solidFill>
                  <a:schemeClr val="tx1"/>
                </a:solidFill>
              </a:rPr>
              <a:t> Product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153400" y="3323364"/>
            <a:ext cx="3442448" cy="37651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ReLU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153400" y="3949012"/>
            <a:ext cx="3442448" cy="3765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Inner</a:t>
            </a:r>
            <a:r>
              <a:rPr lang="fr-FR" dirty="0" smtClean="0">
                <a:solidFill>
                  <a:schemeClr val="tx1"/>
                </a:solidFill>
              </a:rPr>
              <a:t> Product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153400" y="4325530"/>
            <a:ext cx="3442448" cy="3765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Loss</a:t>
            </a:r>
            <a:r>
              <a:rPr lang="fr-FR" dirty="0" smtClean="0">
                <a:solidFill>
                  <a:schemeClr val="tx1"/>
                </a:solidFill>
              </a:rPr>
              <a:t> / </a:t>
            </a:r>
            <a:r>
              <a:rPr lang="fr-FR" dirty="0" err="1" smtClean="0">
                <a:solidFill>
                  <a:schemeClr val="tx1"/>
                </a:solidFill>
              </a:rPr>
              <a:t>Accuracy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33" name="ZoneTexte 32"/>
          <p:cNvSpPr txBox="1"/>
          <p:nvPr/>
        </p:nvSpPr>
        <p:spPr>
          <a:xfrm>
            <a:off x="1650366" y="1468566"/>
            <a:ext cx="1334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mtClean="0"/>
              <a:t>Couches 1-2</a:t>
            </a:r>
            <a:endParaRPr lang="fr-FR"/>
          </a:p>
        </p:txBody>
      </p:sp>
      <p:sp>
        <p:nvSpPr>
          <p:cNvPr id="34" name="ZoneTexte 33"/>
          <p:cNvSpPr txBox="1"/>
          <p:nvPr/>
        </p:nvSpPr>
        <p:spPr>
          <a:xfrm>
            <a:off x="5428990" y="1482957"/>
            <a:ext cx="1334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Couches 3-5</a:t>
            </a:r>
            <a:endParaRPr lang="fr-FR" dirty="0"/>
          </a:p>
        </p:txBody>
      </p:sp>
      <p:sp>
        <p:nvSpPr>
          <p:cNvPr id="35" name="ZoneTexte 34"/>
          <p:cNvSpPr txBox="1"/>
          <p:nvPr/>
        </p:nvSpPr>
        <p:spPr>
          <a:xfrm>
            <a:off x="9207614" y="1487671"/>
            <a:ext cx="1334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Couches 6-8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6535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0" y="349624"/>
            <a:ext cx="12192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/>
              <a:t>Utilisation pour la t</a:t>
            </a:r>
            <a:r>
              <a:rPr lang="fr-FR" sz="3200" dirty="0" smtClean="0"/>
              <a:t>âche « instance </a:t>
            </a:r>
            <a:r>
              <a:rPr lang="fr-FR" sz="3200" dirty="0" err="1" smtClean="0"/>
              <a:t>search</a:t>
            </a:r>
            <a:r>
              <a:rPr lang="fr-FR" sz="3200" dirty="0" smtClean="0"/>
              <a:t> »</a:t>
            </a:r>
          </a:p>
          <a:p>
            <a:pPr algn="ctr"/>
            <a:endParaRPr lang="fr-FR" sz="3200" dirty="0"/>
          </a:p>
          <a:p>
            <a:pPr marL="457200" indent="-457200">
              <a:buFont typeface="Arial" charset="0"/>
              <a:buChar char="•"/>
            </a:pPr>
            <a:r>
              <a:rPr lang="fr-FR" sz="2400" dirty="0" smtClean="0"/>
              <a:t>Construction de la carte de saillance à partir du masque de l’objet – en place </a:t>
            </a:r>
            <a:r>
              <a:rPr lang="fr-FR" sz="2400" dirty="0" err="1" smtClean="0"/>
              <a:t>InS</a:t>
            </a:r>
            <a:r>
              <a:rPr lang="fr-FR" sz="2400" dirty="0" smtClean="0"/>
              <a:t> 2014</a:t>
            </a:r>
          </a:p>
          <a:p>
            <a:pPr marL="457200" indent="-457200">
              <a:buFont typeface="Arial" charset="0"/>
              <a:buChar char="•"/>
            </a:pPr>
            <a:r>
              <a:rPr lang="fr-FR" sz="2400" dirty="0" smtClean="0"/>
              <a:t>Sélection des patchs d’apprentissages avec les cartes de saillances</a:t>
            </a:r>
          </a:p>
          <a:p>
            <a:pPr marL="457200" indent="-457200">
              <a:buFont typeface="Arial" charset="0"/>
              <a:buChar char="•"/>
            </a:pPr>
            <a:r>
              <a:rPr lang="fr-FR" sz="2400" dirty="0" smtClean="0"/>
              <a:t>Classification par Apprentissage Profond</a:t>
            </a:r>
          </a:p>
          <a:p>
            <a:pPr marL="457200" indent="-457200">
              <a:buFont typeface="Arial" charset="0"/>
              <a:buChar char="•"/>
            </a:pPr>
            <a:r>
              <a:rPr lang="fr-FR" sz="2400" dirty="0" smtClean="0"/>
              <a:t>Fusion des scores de plusieurs participant: outil du </a:t>
            </a:r>
            <a:r>
              <a:rPr lang="fr-FR" sz="2400" dirty="0" err="1" smtClean="0"/>
              <a:t>LaBRI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16527771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319</Words>
  <Application>Microsoft Macintosh PowerPoint</Application>
  <PresentationFormat>Grand écran</PresentationFormat>
  <Paragraphs>77</Paragraphs>
  <Slides>8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4" baseType="lpstr">
      <vt:lpstr>.HelveticaNeueDeskInterface-Regular</vt:lpstr>
      <vt:lpstr>Calibri</vt:lpstr>
      <vt:lpstr>Calibri Light</vt:lpstr>
      <vt:lpstr>Arial</vt:lpstr>
      <vt:lpstr>Thème Office</vt:lpstr>
      <vt:lpstr>Feuille de calcul Microsoft Excel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Utilisateur de Microsoft Office</dc:creator>
  <cp:lastModifiedBy>Utilisateur de Microsoft Office</cp:lastModifiedBy>
  <cp:revision>13</cp:revision>
  <dcterms:created xsi:type="dcterms:W3CDTF">2016-04-13T14:25:22Z</dcterms:created>
  <dcterms:modified xsi:type="dcterms:W3CDTF">2016-04-13T16:25:04Z</dcterms:modified>
</cp:coreProperties>
</file>